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10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56DCD-871B-42EC-8076-F618F341F6B3}" type="datetimeFigureOut">
              <a:rPr lang="en-US" smtClean="0"/>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47014-5294-40B9-B4E7-D176BC178AE2}" type="slidenum">
              <a:rPr lang="en-US" smtClean="0"/>
              <a:t>‹#›</a:t>
            </a:fld>
            <a:endParaRPr lang="en-US"/>
          </a:p>
        </p:txBody>
      </p:sp>
    </p:spTree>
    <p:extLst>
      <p:ext uri="{BB962C8B-B14F-4D97-AF65-F5344CB8AC3E}">
        <p14:creationId xmlns:p14="http://schemas.microsoft.com/office/powerpoint/2010/main" val="70255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6681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235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194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937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1175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703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032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791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993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315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4848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87666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6035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1350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5702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1140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1921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415615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1441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36644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9719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744B-D464-4FD7-94D9-61156A82C4A9}" type="datetimeFigureOut">
              <a:rPr lang="es-MX" smtClean="0"/>
              <a:t>17/09/2014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CC5D-4C4D-49B0-A982-9CE6F719E1A4}" type="slidenum">
              <a:rPr lang="es-MX" smtClean="0"/>
              <a:t>‹#›</a:t>
            </a:fld>
            <a:endParaRPr lang="es-MX"/>
          </a:p>
        </p:txBody>
      </p:sp>
    </p:spTree>
    <p:extLst>
      <p:ext uri="{BB962C8B-B14F-4D97-AF65-F5344CB8AC3E}">
        <p14:creationId xmlns:p14="http://schemas.microsoft.com/office/powerpoint/2010/main" val="299455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9425" y="3733800"/>
            <a:ext cx="8207375" cy="1351384"/>
          </a:xfrm>
          <a:prstGeom prst="rect">
            <a:avLst/>
          </a:prstGeom>
          <a:no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Eric Schmidt Fonseca</a:t>
            </a:r>
            <a:br>
              <a:rPr lang="en-US" sz="2000" dirty="0" smtClean="0"/>
            </a:br>
            <a:r>
              <a:rPr lang="en-US" sz="2000" dirty="0" smtClean="0"/>
              <a:t>Head of the Department of Electoral Programs</a:t>
            </a:r>
          </a:p>
          <a:p>
            <a:r>
              <a:rPr lang="en-US" sz="2000" dirty="0" smtClean="0"/>
              <a:t>Supreme Court of Elections, Costa Rica</a:t>
            </a:r>
          </a:p>
          <a:p>
            <a:r>
              <a:rPr lang="en-US" sz="2000" dirty="0" smtClean="0"/>
              <a:t/>
            </a:r>
            <a:br>
              <a:rPr lang="en-US" sz="2000" dirty="0" smtClean="0"/>
            </a:br>
            <a:r>
              <a:rPr lang="en-US" sz="2000" dirty="0" smtClean="0"/>
              <a:t>September 22, 2014, Mexico City</a:t>
            </a:r>
          </a:p>
          <a:p>
            <a:endParaRPr lang="es-ES_tradnl" sz="2000" dirty="0">
              <a:solidFill>
                <a:schemeClr val="bg1"/>
              </a:solidFill>
            </a:endParaRPr>
          </a:p>
        </p:txBody>
      </p:sp>
      <p:sp>
        <p:nvSpPr>
          <p:cNvPr id="5" name="Rectangle 4"/>
          <p:cNvSpPr txBox="1">
            <a:spLocks/>
          </p:cNvSpPr>
          <p:nvPr/>
        </p:nvSpPr>
        <p:spPr>
          <a:xfrm>
            <a:off x="76200" y="1098550"/>
            <a:ext cx="8991600" cy="20256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None/>
            </a:pPr>
            <a:r>
              <a:rPr lang="en-US" sz="4400" b="1" dirty="0" smtClean="0"/>
              <a:t>Accessible Elections: Tools and Mechanisms to Facilitate Access to Voting by Persons with Disabilities </a:t>
            </a:r>
            <a:endParaRPr lang="en-US" sz="4400" b="1" dirty="0">
              <a:sym typeface="Times New Roman Bold" pitchFamily="-84" charset="0"/>
            </a:endParaRPr>
          </a:p>
        </p:txBody>
      </p:sp>
      <p:sp>
        <p:nvSpPr>
          <p:cNvPr id="6" name="5 Rectángulo"/>
          <p:cNvSpPr/>
          <p:nvPr/>
        </p:nvSpPr>
        <p:spPr>
          <a:xfrm>
            <a:off x="0" y="5373216"/>
            <a:ext cx="9144000" cy="148478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8285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02837" y="23068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Thank you for your interest</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p:cNvSpPr>
          <p:nvPr/>
        </p:nvSpPr>
        <p:spPr>
          <a:xfrm>
            <a:off x="457200" y="1752600"/>
            <a:ext cx="8305800" cy="4700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CO" dirty="0" smtClean="0"/>
          </a:p>
        </p:txBody>
      </p:sp>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7830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Legal Framework</a:t>
            </a:r>
            <a:endParaRPr lang="en-US" dirty="0"/>
          </a:p>
        </p:txBody>
      </p:sp>
      <p:sp>
        <p:nvSpPr>
          <p:cNvPr id="5" name="Rectangle 3"/>
          <p:cNvSpPr txBox="1">
            <a:spLocks/>
          </p:cNvSpPr>
          <p:nvPr/>
        </p:nvSpPr>
        <p:spPr>
          <a:xfrm>
            <a:off x="457200" y="1752600"/>
            <a:ext cx="8075237" cy="42686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Constitution of Costa Rica,  Articles 9 and 99</a:t>
            </a:r>
          </a:p>
          <a:p>
            <a:endParaRPr lang="en-US" sz="2600" dirty="0" smtClean="0"/>
          </a:p>
          <a:p>
            <a:r>
              <a:rPr lang="en-US" dirty="0" smtClean="0"/>
              <a:t>Law N° 7600 on Equality of Opportunities for Persons with Disabilities</a:t>
            </a:r>
          </a:p>
          <a:p>
            <a:endParaRPr lang="en-US" sz="2600" dirty="0" smtClean="0"/>
          </a:p>
          <a:p>
            <a:r>
              <a:rPr lang="en-US" dirty="0" smtClean="0"/>
              <a:t>Law N° 8661 Convention on the Rights of Persons with Disabilities </a:t>
            </a:r>
          </a:p>
          <a:p>
            <a:endParaRPr lang="en-US" sz="2600" dirty="0" smtClean="0"/>
          </a:p>
          <a:p>
            <a:r>
              <a:rPr lang="en-US" dirty="0" smtClean="0"/>
              <a:t>Electoral Code of Costa Rica, Legislative Decree    N° 8765</a:t>
            </a:r>
          </a:p>
          <a:p>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Department of Electoral Programs</a:t>
            </a:r>
            <a:endParaRPr lang="en-US" dirty="0"/>
          </a:p>
        </p:txBody>
      </p:sp>
      <p:sp>
        <p:nvSpPr>
          <p:cNvPr id="5" name="Rectangle 3"/>
          <p:cNvSpPr txBox="1">
            <a:spLocks/>
          </p:cNvSpPr>
          <p:nvPr/>
        </p:nvSpPr>
        <p:spPr>
          <a:xfrm>
            <a:off x="107504" y="1752600"/>
            <a:ext cx="8424933" cy="47727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Organization </a:t>
            </a:r>
          </a:p>
          <a:p>
            <a:pPr marL="514350" indent="-514350">
              <a:buFont typeface="+mj-lt"/>
              <a:buAutoNum type="arabicPeriod"/>
            </a:pPr>
            <a:r>
              <a:rPr lang="en-US" sz="2600" dirty="0" smtClean="0"/>
              <a:t>General Office on Voter Registration and Political Party Financing </a:t>
            </a:r>
          </a:p>
          <a:p>
            <a:pPr marL="514350" indent="-514350">
              <a:buFont typeface="+mj-lt"/>
              <a:buAutoNum type="arabicPeriod"/>
            </a:pPr>
            <a:r>
              <a:rPr lang="en-US" sz="2600" dirty="0" smtClean="0"/>
              <a:t>Department of Electoral Programs</a:t>
            </a:r>
          </a:p>
          <a:p>
            <a:pPr marL="514350" indent="-514350">
              <a:buFont typeface="+mj-lt"/>
              <a:buAutoNum type="arabicPeriod"/>
            </a:pPr>
            <a:r>
              <a:rPr lang="en-US" sz="2600" dirty="0" smtClean="0"/>
              <a:t>Department of Political Party Financing</a:t>
            </a:r>
          </a:p>
          <a:p>
            <a:pPr marL="514350" indent="-514350">
              <a:buFont typeface="+mj-lt"/>
              <a:buAutoNum type="arabicPeriod"/>
            </a:pPr>
            <a:r>
              <a:rPr lang="en-US" sz="2600" dirty="0" smtClean="0"/>
              <a:t>Department of Political Party Registration</a:t>
            </a:r>
          </a:p>
          <a:p>
            <a:pPr marL="914400" lvl="1" indent="-514350">
              <a:buFont typeface="+mj-lt"/>
              <a:buAutoNum type="arabicPeriod"/>
            </a:pPr>
            <a:endParaRPr lang="en-US" sz="2600" dirty="0" smtClean="0"/>
          </a:p>
          <a:p>
            <a:r>
              <a:rPr lang="en-US" dirty="0" smtClean="0"/>
              <a:t>Characteristics of the electoral programs</a:t>
            </a:r>
          </a:p>
          <a:p>
            <a:endParaRPr lang="en-US" sz="2600" dirty="0" smtClean="0"/>
          </a:p>
          <a:p>
            <a:r>
              <a:rPr lang="en-US" dirty="0" smtClean="0"/>
              <a:t>What they do and how they are related</a:t>
            </a:r>
          </a:p>
          <a:p>
            <a:pPr marL="914400" lvl="1" indent="-514350"/>
            <a:r>
              <a:rPr lang="en-US" dirty="0" smtClean="0"/>
              <a:t>24 electoral programs</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26306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Access Mechanisms</a:t>
            </a:r>
            <a:endParaRPr lang="en-US" dirty="0"/>
          </a:p>
        </p:txBody>
      </p:sp>
      <p:sp>
        <p:nvSpPr>
          <p:cNvPr id="5" name="Rectangle 3"/>
          <p:cNvSpPr txBox="1">
            <a:spLocks/>
          </p:cNvSpPr>
          <p:nvPr/>
        </p:nvSpPr>
        <p:spPr>
          <a:xfrm>
            <a:off x="457200" y="1752600"/>
            <a:ext cx="83058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609600" y="1752600"/>
            <a:ext cx="7922837" cy="44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t>Program to Create Equal Conditions for Exercising the Right to Vote</a:t>
            </a:r>
          </a:p>
          <a:p>
            <a:pPr lvl="1"/>
            <a:r>
              <a:rPr lang="en-US" sz="2000" dirty="0" smtClean="0"/>
              <a:t>Persons with Disabilities and Senior Citizens</a:t>
            </a:r>
          </a:p>
          <a:p>
            <a:pPr lvl="1"/>
            <a:r>
              <a:rPr lang="en-US" sz="2000" dirty="0" smtClean="0"/>
              <a:t>Persons Deprived of Liberty</a:t>
            </a:r>
          </a:p>
          <a:p>
            <a:pPr lvl="1"/>
            <a:r>
              <a:rPr lang="en-US" sz="2000" dirty="0" smtClean="0"/>
              <a:t>Indigenous Populations</a:t>
            </a:r>
          </a:p>
          <a:p>
            <a:pPr marL="457200" lvl="1" indent="0">
              <a:buNone/>
            </a:pPr>
            <a:endParaRPr lang="en-US" sz="2000" dirty="0" smtClean="0"/>
          </a:p>
          <a:p>
            <a:pPr marL="514350" indent="-514350">
              <a:buFont typeface="+mj-lt"/>
              <a:buAutoNum type="arabicPeriod"/>
            </a:pPr>
            <a:r>
              <a:rPr lang="en-US" sz="2400" dirty="0" smtClean="0"/>
              <a:t>Election Guide Program</a:t>
            </a:r>
          </a:p>
          <a:p>
            <a:pPr lvl="1"/>
            <a:r>
              <a:rPr lang="en-US" sz="2000" dirty="0" smtClean="0"/>
              <a:t>Youth volunteers</a:t>
            </a:r>
          </a:p>
          <a:p>
            <a:pPr marL="457200" lvl="1" indent="0">
              <a:buNone/>
            </a:pPr>
            <a:endParaRPr lang="en-US" sz="2000" dirty="0" smtClean="0"/>
          </a:p>
          <a:p>
            <a:pPr marL="514350" indent="-514350">
              <a:buFont typeface="+mj-lt"/>
              <a:buAutoNum type="arabicPeriod"/>
            </a:pPr>
            <a:r>
              <a:rPr lang="en-US" sz="2400" dirty="0" smtClean="0"/>
              <a:t>Program for Adaptation of Voting Booths</a:t>
            </a:r>
          </a:p>
          <a:p>
            <a:pPr lvl="1"/>
            <a:r>
              <a:rPr lang="en-US" sz="2000" dirty="0" smtClean="0"/>
              <a:t>Polling Centers</a:t>
            </a:r>
          </a:p>
          <a:p>
            <a:pPr marL="514350" indent="-514350">
              <a:buFont typeface="+mj-lt"/>
              <a:buAutoNum type="arabicPeriod"/>
            </a:pPr>
            <a:endParaRPr lang="en-US" dirty="0"/>
          </a:p>
        </p:txBody>
      </p:sp>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67814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Access Mechanisms</a:t>
            </a:r>
            <a:endParaRPr lang="en-US" dirty="0"/>
          </a:p>
        </p:txBody>
      </p:sp>
      <p:sp>
        <p:nvSpPr>
          <p:cNvPr id="5" name="Rectangle 3"/>
          <p:cNvSpPr txBox="1">
            <a:spLocks/>
          </p:cNvSpPr>
          <p:nvPr/>
        </p:nvSpPr>
        <p:spPr>
          <a:xfrm>
            <a:off x="457200" y="1700808"/>
            <a:ext cx="8075237" cy="47007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Electoral Code</a:t>
            </a:r>
          </a:p>
          <a:p>
            <a:pPr lvl="1"/>
            <a:r>
              <a:rPr lang="en-US" dirty="0" smtClean="0"/>
              <a:t>Article 164—Voting sites</a:t>
            </a:r>
          </a:p>
          <a:p>
            <a:pPr marL="457200" lvl="1" indent="0">
              <a:buNone/>
            </a:pPr>
            <a:r>
              <a:rPr lang="en-US" dirty="0" smtClean="0"/>
              <a:t>“…[it is] absolutely prohibited to set up sites on second floors or inaccessible places…”</a:t>
            </a:r>
          </a:p>
          <a:p>
            <a:pPr marL="457200" lvl="1" indent="0">
              <a:buNone/>
            </a:pPr>
            <a:endParaRPr lang="en-US" sz="1600" dirty="0" smtClean="0"/>
          </a:p>
          <a:p>
            <a:pPr lvl="1"/>
            <a:r>
              <a:rPr lang="en-US" dirty="0"/>
              <a:t>Article 181—Ways </a:t>
            </a:r>
            <a:r>
              <a:rPr lang="en-US" dirty="0" smtClean="0"/>
              <a:t>that persons who need assistance can vote</a:t>
            </a:r>
          </a:p>
          <a:p>
            <a:pPr marL="971550" lvl="1" indent="-514350">
              <a:buFont typeface="+mj-lt"/>
              <a:buAutoNum type="alphaLcPeriod"/>
            </a:pPr>
            <a:r>
              <a:rPr lang="en-US" dirty="0" smtClean="0"/>
              <a:t>Ballot guides</a:t>
            </a:r>
          </a:p>
          <a:p>
            <a:pPr marL="971550" lvl="1" indent="-514350">
              <a:buFont typeface="+mj-lt"/>
              <a:buAutoNum type="alphaLcPeriod"/>
            </a:pPr>
            <a:r>
              <a:rPr lang="en-US" dirty="0" smtClean="0"/>
              <a:t>Assisted voting </a:t>
            </a:r>
          </a:p>
          <a:p>
            <a:pPr marL="971550" lvl="1" indent="-514350">
              <a:buFont typeface="+mj-lt"/>
              <a:buAutoNum type="alphaLcPeriod"/>
            </a:pPr>
            <a:r>
              <a:rPr lang="en-US" dirty="0" smtClean="0"/>
              <a:t>Public voting</a:t>
            </a:r>
          </a:p>
          <a:p>
            <a:pPr lvl="1"/>
            <a:endParaRPr lang="en-US" sz="1600" dirty="0" smtClean="0"/>
          </a:p>
          <a:p>
            <a:pPr marL="514350" indent="-514350">
              <a:buFont typeface="+mj-lt"/>
              <a:buAutoNum type="arabicPeriod"/>
            </a:pPr>
            <a:r>
              <a:rPr lang="en-US" dirty="0" smtClean="0"/>
              <a:t>Rule on the Exercise of the Right to Vote in the General Election of February 2, 2014</a:t>
            </a:r>
          </a:p>
          <a:p>
            <a:pPr lvl="1"/>
            <a:r>
              <a:rPr lang="en-US" dirty="0" smtClean="0"/>
              <a:t> </a:t>
            </a:r>
            <a:r>
              <a:rPr lang="en-US" sz="2900" dirty="0" smtClean="0"/>
              <a:t>Article 32—Time allotted for voting</a:t>
            </a:r>
          </a:p>
          <a:p>
            <a:pPr marL="457200" lvl="1" indent="0" algn="just">
              <a:buNone/>
            </a:pPr>
            <a:r>
              <a:rPr lang="en-US" sz="2900" dirty="0" smtClean="0"/>
              <a:t>“… the president of the polling station may, within reason, give </a:t>
            </a:r>
          </a:p>
          <a:p>
            <a:pPr marL="457200" lvl="1" indent="0" algn="just">
              <a:buNone/>
            </a:pPr>
            <a:r>
              <a:rPr lang="en-US" sz="2900" dirty="0" smtClean="0"/>
              <a:t>persons with disabilities and </a:t>
            </a:r>
            <a:r>
              <a:rPr lang="en-US" sz="2900" smtClean="0"/>
              <a:t>senior citizens more </a:t>
            </a:r>
            <a:r>
              <a:rPr lang="en-US" sz="2900" dirty="0" smtClean="0"/>
              <a:t>time than that</a:t>
            </a:r>
          </a:p>
          <a:p>
            <a:pPr marL="457200" lvl="1" indent="0" algn="just">
              <a:buNone/>
            </a:pPr>
            <a:r>
              <a:rPr lang="en-US" sz="2900" dirty="0" smtClean="0"/>
              <a:t>established in the previous paragraph.”</a:t>
            </a:r>
          </a:p>
          <a:p>
            <a:endParaRPr lang="en-US" dirty="0" smtClean="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463201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Access Tools</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2390" t="36943" r="21414" b="26556"/>
          <a:stretch/>
        </p:blipFill>
        <p:spPr bwMode="auto">
          <a:xfrm>
            <a:off x="179511" y="1772817"/>
            <a:ext cx="8352925" cy="305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825852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t>Access Tools</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25" t="38374" r="21634" b="30536"/>
          <a:stretch/>
        </p:blipFill>
        <p:spPr bwMode="auto">
          <a:xfrm>
            <a:off x="611560" y="2490948"/>
            <a:ext cx="7894017" cy="245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74257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t>Access Tools</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561" t="28618" r="27780" b="19999"/>
          <a:stretch/>
        </p:blipFill>
        <p:spPr bwMode="auto">
          <a:xfrm>
            <a:off x="731687" y="1578818"/>
            <a:ext cx="7296697" cy="408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943077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82296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IIDH – CAPEL</a:t>
            </a:r>
          </a:p>
          <a:p>
            <a:r>
              <a:rPr lang="en-US" dirty="0" smtClean="0"/>
              <a:t>International Technical Mission Report</a:t>
            </a:r>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p:cNvSpPr>
          <p:nvPr/>
        </p:nvSpPr>
        <p:spPr>
          <a:xfrm>
            <a:off x="457200" y="1752600"/>
            <a:ext cx="8305800" cy="4700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CO" dirty="0" smtClean="0"/>
          </a:p>
        </p:txBody>
      </p:sp>
      <p:sp>
        <p:nvSpPr>
          <p:cNvPr id="10" name="Rectangle 3"/>
          <p:cNvSpPr txBox="1">
            <a:spLocks/>
          </p:cNvSpPr>
          <p:nvPr/>
        </p:nvSpPr>
        <p:spPr>
          <a:xfrm>
            <a:off x="226640" y="1916832"/>
            <a:ext cx="8305800" cy="4176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n-US" sz="2800" i="1" dirty="0" smtClean="0">
                <a:latin typeface="Arial" panose="020B0604020202020204" pitchFamily="34" charset="0"/>
                <a:cs typeface="Arial" panose="020B0604020202020204" pitchFamily="34" charset="0"/>
              </a:rPr>
              <a:t>“Significant improvements have been identified in terms of the participation of, access by, and services for persons with disabilities. Factors such as structures that enable access to polling centers and the assistance of properly trained staff, as well as their participation as poll workers and assistants, show how the [Supreme Court of Elections] continues to improve on an inclusive process that could end up becoming an example to other electoral institutions of good practices.”</a:t>
            </a:r>
          </a:p>
        </p:txBody>
      </p:sp>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80443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339</Words>
  <Application>Microsoft Office PowerPoint</Application>
  <PresentationFormat>On-screen Show (4:3)</PresentationFormat>
  <Paragraphs>56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Conaway</dc:creator>
  <cp:lastModifiedBy>%username%</cp:lastModifiedBy>
  <cp:revision>13</cp:revision>
  <dcterms:modified xsi:type="dcterms:W3CDTF">2014-09-17T16:05:27Z</dcterms:modified>
</cp:coreProperties>
</file>